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6" r:id="rId4"/>
    <p:sldId id="297" r:id="rId5"/>
    <p:sldId id="302" r:id="rId6"/>
    <p:sldId id="292" r:id="rId7"/>
    <p:sldId id="257" r:id="rId8"/>
    <p:sldId id="258" r:id="rId9"/>
    <p:sldId id="260" r:id="rId10"/>
    <p:sldId id="303" r:id="rId11"/>
    <p:sldId id="270" r:id="rId12"/>
    <p:sldId id="304" r:id="rId13"/>
    <p:sldId id="306" r:id="rId14"/>
    <p:sldId id="286" r:id="rId15"/>
    <p:sldId id="269" r:id="rId16"/>
    <p:sldId id="287" r:id="rId17"/>
    <p:sldId id="289" r:id="rId18"/>
    <p:sldId id="298" r:id="rId19"/>
    <p:sldId id="299" r:id="rId20"/>
    <p:sldId id="263" r:id="rId21"/>
    <p:sldId id="309" r:id="rId22"/>
    <p:sldId id="278" r:id="rId23"/>
    <p:sldId id="279" r:id="rId24"/>
    <p:sldId id="280" r:id="rId25"/>
    <p:sldId id="293" r:id="rId26"/>
    <p:sldId id="312" r:id="rId27"/>
    <p:sldId id="307" r:id="rId28"/>
    <p:sldId id="300" r:id="rId29"/>
    <p:sldId id="310" r:id="rId30"/>
    <p:sldId id="311" r:id="rId31"/>
    <p:sldId id="313" r:id="rId32"/>
    <p:sldId id="314" r:id="rId33"/>
    <p:sldId id="308" r:id="rId34"/>
    <p:sldId id="261" r:id="rId35"/>
    <p:sldId id="262" r:id="rId36"/>
    <p:sldId id="264" r:id="rId37"/>
    <p:sldId id="266" r:id="rId38"/>
    <p:sldId id="267" r:id="rId39"/>
    <p:sldId id="268" r:id="rId40"/>
    <p:sldId id="271" r:id="rId41"/>
    <p:sldId id="295" r:id="rId42"/>
    <p:sldId id="281" r:id="rId43"/>
    <p:sldId id="285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FFFF"/>
    <a:srgbClr val="0033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B145-91EB-4544-8CF7-4478EB865ECA}" type="datetimeFigureOut">
              <a:rPr lang="it-IT" smtClean="0"/>
              <a:pPr/>
              <a:t>11/01/2022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BCED-0194-4A49-9AE2-BC56B004479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it-IT" sz="6000" dirty="0" smtClean="0"/>
              <a:t>DEMOCRAZIA</a:t>
            </a:r>
            <a:endParaRPr lang="it-IT" sz="6000" dirty="0"/>
          </a:p>
        </p:txBody>
      </p:sp>
      <p:pic>
        <p:nvPicPr>
          <p:cNvPr id="460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6480"/>
            <a:ext cx="9144000" cy="454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7861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La prima è un esercizio </a:t>
            </a:r>
            <a:r>
              <a:rPr lang="it-IT" sz="4000" dirty="0" smtClean="0"/>
              <a:t>«</a:t>
            </a:r>
            <a:r>
              <a:rPr lang="it-IT" sz="4000" b="1" dirty="0" smtClean="0"/>
              <a:t>diretto</a:t>
            </a:r>
            <a:r>
              <a:rPr lang="it-IT" sz="4000" dirty="0" smtClean="0"/>
              <a:t>» del potere, mentre la seconda è </a:t>
            </a:r>
            <a:r>
              <a:rPr lang="it-IT" sz="4000" b="1" dirty="0" smtClean="0"/>
              <a:t>un sistema di «controllo» e di limitazione del potere</a:t>
            </a:r>
            <a:r>
              <a:rPr lang="it-IT" sz="4000" dirty="0" smtClean="0"/>
              <a:t>.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b="1" dirty="0" smtClean="0">
                <a:solidFill>
                  <a:srgbClr val="FF0000"/>
                </a:solidFill>
              </a:rPr>
              <a:t>DEMOCRAZIA DIRETTA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e</a:t>
            </a:r>
            <a:br>
              <a:rPr lang="it-IT" sz="4000" dirty="0" smtClean="0"/>
            </a:br>
            <a:r>
              <a:rPr lang="it-IT" sz="4000" b="1" dirty="0" smtClean="0">
                <a:solidFill>
                  <a:srgbClr val="FF0000"/>
                </a:solidFill>
              </a:rPr>
              <a:t>DEMOCRAZIA RAPPRESENTATIVA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La democrazia diretta si fonda su </a:t>
            </a:r>
            <a:r>
              <a:rPr lang="it-IT" sz="4000" b="1" dirty="0" smtClean="0"/>
              <a:t>interazioni «faccia a faccia» tra presenti</a:t>
            </a:r>
            <a:r>
              <a:rPr lang="it-IT" sz="4000" dirty="0" smtClean="0"/>
              <a:t>, tra persone che si influenzano l’una con l’altra e che cambiano opinione ascoltandosi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2" y="3643314"/>
            <a:ext cx="7272334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3714752"/>
            <a:ext cx="8786874" cy="2308324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Ad Atene abitavano al massimo 35.000 persone e i cittadini che partecipavano all’assemblea popolare erano dai 3000 ai 4500 circa</a:t>
            </a:r>
            <a:endParaRPr lang="it-IT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2" y="3643314"/>
            <a:ext cx="7272334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3714752"/>
            <a:ext cx="8786874" cy="2862322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Le decisioni venivano prese in parte per acclamazione, in parte da un consiglio di 500 membri, e infine da una varietà di magistrature attribuite per sorteggio e in rapidissima rotazione</a:t>
            </a:r>
            <a:endParaRPr lang="it-IT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612845"/>
            <a:ext cx="864399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DEMOCRAZIA MODERNA</a:t>
            </a:r>
          </a:p>
          <a:p>
            <a:pPr algn="ctr"/>
            <a:endParaRPr lang="it-IT" sz="4400" b="1" dirty="0" smtClean="0">
              <a:solidFill>
                <a:srgbClr val="FF0000"/>
              </a:solidFill>
            </a:endParaRPr>
          </a:p>
          <a:p>
            <a:r>
              <a:rPr lang="it-IT" sz="4000" dirty="0" smtClean="0"/>
              <a:t>Stato territoriale </a:t>
            </a:r>
            <a:r>
              <a:rPr lang="it-IT" sz="4000" b="1" dirty="0" smtClean="0"/>
              <a:t>esteso a vastissime collettività</a:t>
            </a:r>
            <a:r>
              <a:rPr lang="it-IT" sz="4000" dirty="0" smtClean="0"/>
              <a:t>. </a:t>
            </a:r>
          </a:p>
          <a:p>
            <a:endParaRPr lang="it-IT" sz="4000" dirty="0" smtClean="0"/>
          </a:p>
          <a:p>
            <a:r>
              <a:rPr lang="it-IT" sz="4000" dirty="0" smtClean="0"/>
              <a:t>E’ una </a:t>
            </a:r>
            <a:r>
              <a:rPr lang="it-IT" sz="4000" b="1" dirty="0" smtClean="0"/>
              <a:t>DEMOCRAZIA RAPPRESENTATIVA</a:t>
            </a:r>
          </a:p>
          <a:p>
            <a:pPr algn="ctr"/>
            <a:r>
              <a:rPr lang="it-IT" sz="4000" b="1" dirty="0" smtClean="0">
                <a:solidFill>
                  <a:srgbClr val="003366"/>
                </a:solidFill>
              </a:rPr>
              <a:t>SOVRANITÀ POPOLARE </a:t>
            </a:r>
            <a:r>
              <a:rPr lang="it-IT" sz="4000" dirty="0" smtClean="0"/>
              <a:t>+ </a:t>
            </a:r>
            <a:r>
              <a:rPr lang="it-IT" sz="4000" b="1" dirty="0" smtClean="0">
                <a:solidFill>
                  <a:srgbClr val="003366"/>
                </a:solidFill>
              </a:rPr>
              <a:t>COSTITUZIONALISMO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Anche nella nostra democrazia ci sono forme </a:t>
            </a:r>
            <a:r>
              <a:rPr lang="it-IT" sz="4000" dirty="0" smtClean="0"/>
              <a:t>di democrazia </a:t>
            </a:r>
            <a:r>
              <a:rPr lang="it-IT" sz="4000" dirty="0" err="1" smtClean="0"/>
              <a:t>diretta…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b="1" dirty="0" smtClean="0">
                <a:solidFill>
                  <a:srgbClr val="FF0000"/>
                </a:solidFill>
              </a:rPr>
              <a:t>REFERENDUM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458" y="0"/>
            <a:ext cx="2356542" cy="3000372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4071966"/>
          </a:xfrm>
          <a:solidFill>
            <a:srgbClr val="FFFFFF">
              <a:alpha val="87059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«L’unico modo di intendersi quando si parla di democrazia, in quanto contrapposta a tutte le forme di governo autocratico, è di considerarla caratterizzata da un </a:t>
            </a:r>
            <a:r>
              <a:rPr lang="it-IT" b="1" dirty="0"/>
              <a:t>insieme di regole </a:t>
            </a:r>
            <a:r>
              <a:rPr lang="it-IT" dirty="0"/>
              <a:t>(primarie o fondamentali) che stabiliscono </a:t>
            </a:r>
            <a:r>
              <a:rPr lang="it-IT" b="1" dirty="0"/>
              <a:t>chi è autorizzato a prendere le decisioni collettive </a:t>
            </a:r>
            <a:r>
              <a:rPr lang="it-IT" dirty="0"/>
              <a:t>e con quali </a:t>
            </a:r>
            <a:r>
              <a:rPr lang="it-IT" b="1" dirty="0"/>
              <a:t>procedure</a:t>
            </a:r>
            <a:r>
              <a:rPr lang="it-IT" dirty="0"/>
              <a:t>» [Bobbio </a:t>
            </a:r>
            <a:r>
              <a:rPr lang="it-IT" dirty="0" smtClean="0"/>
              <a:t>1984].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953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662" y="642918"/>
            <a:ext cx="7215238" cy="5572164"/>
          </a:xfrm>
        </p:spPr>
        <p:txBody>
          <a:bodyPr>
            <a:normAutofit/>
          </a:bodyPr>
          <a:lstStyle/>
          <a:p>
            <a:pPr marL="1714500" lvl="4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Le </a:t>
            </a:r>
            <a:r>
              <a:rPr lang="it-IT" b="1" dirty="0"/>
              <a:t>regole</a:t>
            </a:r>
            <a:r>
              <a:rPr lang="it-IT" i="1" dirty="0"/>
              <a:t> </a:t>
            </a:r>
            <a:r>
              <a:rPr lang="it-IT" dirty="0" smtClean="0"/>
              <a:t>per una</a:t>
            </a:r>
            <a:r>
              <a:rPr lang="it-IT" dirty="0" smtClean="0"/>
              <a:t> </a:t>
            </a:r>
            <a:r>
              <a:rPr lang="it-IT" dirty="0"/>
              <a:t>definizione </a:t>
            </a:r>
            <a:r>
              <a:rPr lang="it-IT" dirty="0" smtClean="0"/>
              <a:t>minima di democrazia liberale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b="1" dirty="0">
                <a:solidFill>
                  <a:srgbClr val="003366"/>
                </a:solidFill>
              </a:rPr>
              <a:t>Pluralismo </a:t>
            </a:r>
            <a:r>
              <a:rPr lang="it-IT" b="1" dirty="0" smtClean="0">
                <a:solidFill>
                  <a:srgbClr val="003366"/>
                </a:solidFill>
              </a:rPr>
              <a:t>politico</a:t>
            </a:r>
            <a:endParaRPr lang="it-IT" dirty="0"/>
          </a:p>
          <a:p>
            <a:pPr lvl="1"/>
            <a:r>
              <a:rPr lang="it-IT" b="1" dirty="0">
                <a:solidFill>
                  <a:srgbClr val="003366"/>
                </a:solidFill>
              </a:rPr>
              <a:t>Elezioni</a:t>
            </a:r>
            <a:r>
              <a:rPr lang="it-IT" dirty="0"/>
              <a:t> libere, pacifiche, corrette, ricorrenti</a:t>
            </a:r>
          </a:p>
          <a:p>
            <a:pPr marL="0" indent="0">
              <a:buNone/>
            </a:pPr>
            <a:r>
              <a:rPr lang="it-IT" dirty="0"/>
              <a:t>… e i loro </a:t>
            </a:r>
            <a:r>
              <a:rPr lang="it-IT" b="1" dirty="0"/>
              <a:t>presupposti</a:t>
            </a:r>
            <a:r>
              <a:rPr lang="it-IT" dirty="0"/>
              <a:t> sostanziali</a:t>
            </a:r>
          </a:p>
          <a:p>
            <a:pPr lvl="1"/>
            <a:r>
              <a:rPr lang="it-IT" b="1" dirty="0">
                <a:solidFill>
                  <a:srgbClr val="003366"/>
                </a:solidFill>
              </a:rPr>
              <a:t>Libertà civili </a:t>
            </a:r>
            <a:r>
              <a:rPr lang="it-IT" dirty="0"/>
              <a:t>(individuali e associative)</a:t>
            </a:r>
          </a:p>
          <a:p>
            <a:pPr lvl="1"/>
            <a:r>
              <a:rPr lang="it-IT" b="1" i="1" dirty="0">
                <a:solidFill>
                  <a:srgbClr val="003366"/>
                </a:solidFill>
              </a:rPr>
              <a:t>Limitazioni </a:t>
            </a:r>
            <a:r>
              <a:rPr lang="it-IT" b="1" dirty="0">
                <a:solidFill>
                  <a:srgbClr val="003366"/>
                </a:solidFill>
              </a:rPr>
              <a:t>all’esercizio del potere </a:t>
            </a:r>
            <a:r>
              <a:rPr lang="it-IT" dirty="0"/>
              <a:t>di governo</a:t>
            </a:r>
          </a:p>
        </p:txBody>
      </p:sp>
    </p:spTree>
    <p:extLst>
      <p:ext uri="{BB962C8B-B14F-4D97-AF65-F5344CB8AC3E}">
        <p14:creationId xmlns:p14="http://schemas.microsoft.com/office/powerpoint/2010/main" xmlns="" val="35157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latin typeface="Verdana" charset="0"/>
                <a:ea typeface="+mj-ea"/>
                <a:cs typeface="+mj-cs"/>
              </a:rPr>
              <a:t>INDICATORI DELLA DEMOCRAZIA</a:t>
            </a:r>
            <a:br>
              <a:rPr lang="it-IT" dirty="0" smtClean="0">
                <a:latin typeface="Verdana" charset="0"/>
                <a:ea typeface="+mj-ea"/>
                <a:cs typeface="+mj-cs"/>
              </a:rPr>
            </a:br>
            <a:r>
              <a:rPr lang="it-IT" dirty="0" smtClean="0">
                <a:latin typeface="Verdana" charset="0"/>
              </a:rPr>
              <a:t>(procedurale)</a:t>
            </a:r>
            <a:endParaRPr lang="it-IT" dirty="0" smtClean="0">
              <a:latin typeface="Verdana" charset="0"/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/>
            <a:r>
              <a:rPr lang="it-IT" i="1" dirty="0" smtClean="0">
                <a:solidFill>
                  <a:schemeClr val="tx1"/>
                </a:solidFill>
                <a:latin typeface="Verdana" pitchFamily="34" charset="0"/>
              </a:rPr>
              <a:t>Requisiti necessari perché un paese possa dirsi democratico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390650" cy="17145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500958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R. </a:t>
            </a:r>
            <a:r>
              <a:rPr lang="it-IT" dirty="0" err="1" smtClean="0"/>
              <a:t>Dahl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428604"/>
            <a:ext cx="7453312" cy="6048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it-IT" sz="2800" b="1" u="sng" dirty="0" smtClean="0">
              <a:latin typeface="Verdana" pitchFamily="34" charset="0"/>
            </a:endParaRPr>
          </a:p>
          <a:p>
            <a:pPr marL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Verdana" pitchFamily="34" charset="0"/>
              </a:rPr>
              <a:t>STATO </a:t>
            </a:r>
            <a:r>
              <a:rPr lang="it-IT" sz="2800" b="1" u="sng" dirty="0" err="1" smtClean="0">
                <a:solidFill>
                  <a:srgbClr val="FF0000"/>
                </a:solidFill>
                <a:latin typeface="Verdana" pitchFamily="34" charset="0"/>
              </a:rPr>
              <a:t>DI</a:t>
            </a:r>
            <a:r>
              <a:rPr lang="it-IT" sz="2800" b="1" u="sng" dirty="0" smtClean="0">
                <a:solidFill>
                  <a:srgbClr val="FF0000"/>
                </a:solidFill>
                <a:latin typeface="Verdana" pitchFamily="34" charset="0"/>
              </a:rPr>
              <a:t> DIRITTO</a:t>
            </a:r>
            <a:endParaRPr lang="it-IT" sz="28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Verdana" pitchFamily="34" charset="0"/>
              </a:rPr>
              <a:t>  </a:t>
            </a:r>
          </a:p>
          <a:p>
            <a:pPr marL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b="1" dirty="0" smtClean="0">
                <a:latin typeface="Verdana" pitchFamily="34" charset="0"/>
              </a:rPr>
              <a:t>NESSUNO È AL </a:t>
            </a:r>
            <a:r>
              <a:rPr lang="it-IT" sz="2800" b="1" dirty="0" err="1" smtClean="0">
                <a:latin typeface="Verdana" pitchFamily="34" charset="0"/>
              </a:rPr>
              <a:t>DI</a:t>
            </a:r>
            <a:r>
              <a:rPr lang="it-IT" sz="2800" b="1" dirty="0" smtClean="0">
                <a:latin typeface="Verdana" pitchFamily="34" charset="0"/>
              </a:rPr>
              <a:t> SOPRA DELLE LEGGI</a:t>
            </a:r>
            <a:r>
              <a:rPr lang="it-IT" sz="2800" dirty="0" smtClean="0">
                <a:latin typeface="Verdana" pitchFamily="34" charset="0"/>
              </a:rPr>
              <a:t>. </a:t>
            </a:r>
          </a:p>
          <a:p>
            <a:pPr marL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Verdana" pitchFamily="34" charset="0"/>
              </a:rPr>
              <a:t>Le leggi devono essere rispettate da tutti, sia dai cittadini comuni che dai poteri dello stato. </a:t>
            </a:r>
          </a:p>
          <a:p>
            <a:pPr marL="0" algn="just">
              <a:lnSpc>
                <a:spcPct val="90000"/>
              </a:lnSpc>
              <a:spcBef>
                <a:spcPts val="0"/>
              </a:spcBef>
              <a:buNone/>
            </a:pPr>
            <a:endParaRPr lang="it-IT" sz="2800" dirty="0" smtClean="0">
              <a:latin typeface="Verdana" pitchFamily="34" charset="0"/>
            </a:endParaRPr>
          </a:p>
          <a:p>
            <a:pPr marL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Verdana" pitchFamily="34" charset="0"/>
              </a:rPr>
              <a:t>La legge fondamentale del nostro Stato è la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COSTITUZIONE ITALIANA</a:t>
            </a: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it-IT" sz="2800" b="1" u="sng" dirty="0" smtClean="0">
              <a:latin typeface="Verdana" pitchFamily="34" charset="0"/>
            </a:endParaRPr>
          </a:p>
          <a:p>
            <a:pPr marL="0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it-IT" sz="2800" dirty="0" smtClean="0">
              <a:latin typeface="Verdana" pitchFamily="34" charset="0"/>
            </a:endParaRPr>
          </a:p>
        </p:txBody>
      </p:sp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500570"/>
            <a:ext cx="1273264" cy="20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5"/>
          <p:cNvCxnSpPr>
            <a:cxnSpLocks noChangeShapeType="1"/>
            <a:stCxn id="5" idx="1"/>
            <a:endCxn id="4" idx="0"/>
          </p:cNvCxnSpPr>
          <p:nvPr/>
        </p:nvCxnSpPr>
        <p:spPr bwMode="auto">
          <a:xfrm rot="10800000" flipV="1">
            <a:off x="1733550" y="2749546"/>
            <a:ext cx="628650" cy="1263654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" name="AutoShape 6"/>
          <p:cNvCxnSpPr>
            <a:cxnSpLocks noChangeShapeType="1"/>
            <a:stCxn id="5" idx="3"/>
            <a:endCxn id="6" idx="0"/>
          </p:cNvCxnSpPr>
          <p:nvPr/>
        </p:nvCxnSpPr>
        <p:spPr bwMode="auto">
          <a:xfrm>
            <a:off x="6565900" y="2749546"/>
            <a:ext cx="736600" cy="1263654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57200" y="4013200"/>
            <a:ext cx="2552700" cy="965200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3200" dirty="0" smtClean="0">
                <a:solidFill>
                  <a:srgbClr val="181512"/>
                </a:solidFill>
              </a:rPr>
              <a:t>POPOLO</a:t>
            </a:r>
            <a:endParaRPr lang="it-IT" sz="3200" dirty="0">
              <a:solidFill>
                <a:srgbClr val="181512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362200" y="2285992"/>
            <a:ext cx="4203700" cy="927108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sz="4800" b="1" dirty="0" smtClean="0"/>
              <a:t>STATO</a:t>
            </a:r>
            <a:endParaRPr lang="it-IT" sz="4800" b="1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930900" y="4013200"/>
            <a:ext cx="2743200" cy="914400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3200" dirty="0" smtClean="0">
                <a:solidFill>
                  <a:srgbClr val="181512"/>
                </a:solidFill>
              </a:rPr>
              <a:t>SOVRANITÀ</a:t>
            </a:r>
            <a:endParaRPr lang="it-IT" sz="3200" dirty="0">
              <a:solidFill>
                <a:srgbClr val="181512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286116" y="4013200"/>
            <a:ext cx="2286016" cy="965200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3200" dirty="0" smtClean="0">
                <a:solidFill>
                  <a:srgbClr val="181512"/>
                </a:solidFill>
              </a:rPr>
              <a:t>TERRITORIO</a:t>
            </a:r>
            <a:endParaRPr lang="it-IT" sz="3200" dirty="0">
              <a:solidFill>
                <a:srgbClr val="181512"/>
              </a:solidFill>
            </a:endParaRPr>
          </a:p>
        </p:txBody>
      </p:sp>
      <p:cxnSp>
        <p:nvCxnSpPr>
          <p:cNvPr id="8" name="AutoShape 17"/>
          <p:cNvCxnSpPr>
            <a:cxnSpLocks noChangeShapeType="1"/>
          </p:cNvCxnSpPr>
          <p:nvPr/>
        </p:nvCxnSpPr>
        <p:spPr bwMode="auto">
          <a:xfrm rot="5400000">
            <a:off x="4068763" y="3619500"/>
            <a:ext cx="73660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COSTITUZIONALISMO</a:t>
            </a: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Per evitare che i governanti si sottraggano al controllo dei </a:t>
            </a:r>
            <a:r>
              <a:rPr lang="it-IT" sz="4000" dirty="0" err="1" smtClean="0"/>
              <a:t>governati…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/>
              <a:t>DIRITTI CARDINE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6700" b="1" dirty="0" smtClean="0">
                <a:solidFill>
                  <a:srgbClr val="FF0000"/>
                </a:solidFill>
              </a:rPr>
              <a:t>LIBERTA’</a:t>
            </a:r>
            <a:br>
              <a:rPr lang="it-IT" sz="6700" b="1" dirty="0" smtClean="0">
                <a:solidFill>
                  <a:srgbClr val="FF0000"/>
                </a:solidFill>
              </a:rPr>
            </a:br>
            <a:r>
              <a:rPr lang="it-IT" sz="6700" b="1" dirty="0" smtClean="0">
                <a:solidFill>
                  <a:srgbClr val="FF0000"/>
                </a:solidFill>
              </a:rPr>
              <a:t>EGUAGLIANZA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2143116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i="1" dirty="0" smtClean="0"/>
              <a:t>la libertà politica è </a:t>
            </a:r>
          </a:p>
          <a:p>
            <a:pPr algn="ctr"/>
            <a:r>
              <a:rPr lang="it-IT" sz="5400" i="1" dirty="0" smtClean="0"/>
              <a:t>un coesistere in libertà </a:t>
            </a:r>
          </a:p>
          <a:p>
            <a:pPr algn="ctr"/>
            <a:r>
              <a:rPr lang="it-IT" sz="5400" i="1" dirty="0" smtClean="0"/>
              <a:t>con la libertà altrui</a:t>
            </a:r>
          </a:p>
          <a:p>
            <a:endParaRPr lang="it-IT" sz="36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128586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LA LIBERTÀ HA BISOGNO DELLA LEGGE? </a:t>
            </a:r>
          </a:p>
          <a:p>
            <a:endParaRPr lang="it-IT" sz="3600" dirty="0" smtClean="0"/>
          </a:p>
          <a:p>
            <a:pPr algn="just"/>
            <a:r>
              <a:rPr lang="it-IT" sz="3600" dirty="0" smtClean="0"/>
              <a:t>Se governano le leggi – che sono regole generali e impersonali – non governano gli uomini, e per essi la volontà arbitraria, dispotica (o semplicemente stupida) di un altro uomo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14290"/>
            <a:ext cx="850112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EGUAGLIANZA</a:t>
            </a:r>
          </a:p>
          <a:p>
            <a:endParaRPr lang="it-IT" sz="3600" dirty="0"/>
          </a:p>
          <a:p>
            <a:r>
              <a:rPr lang="it-IT" sz="3600" dirty="0" smtClean="0"/>
              <a:t>Aristotele che distingue tra eguaglianza «aritmetica» (o numerica) ed eguaglianza «proporzionale». </a:t>
            </a:r>
          </a:p>
          <a:p>
            <a:pPr>
              <a:buFont typeface="Arial" pitchFamily="34" charset="0"/>
              <a:buChar char="•"/>
            </a:pPr>
            <a:r>
              <a:rPr lang="it-IT" sz="3600" dirty="0" smtClean="0"/>
              <a:t> </a:t>
            </a:r>
            <a:r>
              <a:rPr lang="it-IT" sz="3600" b="1" dirty="0" smtClean="0"/>
              <a:t>Eguaglianza aritmetica</a:t>
            </a:r>
            <a:r>
              <a:rPr lang="it-IT" sz="3600" dirty="0" smtClean="0"/>
              <a:t>: lo stesso a tutti. </a:t>
            </a:r>
          </a:p>
          <a:p>
            <a:pPr>
              <a:buFont typeface="Arial" pitchFamily="34" charset="0"/>
              <a:buChar char="•"/>
            </a:pPr>
            <a:r>
              <a:rPr lang="it-IT" sz="3600" dirty="0" smtClean="0"/>
              <a:t> </a:t>
            </a:r>
            <a:r>
              <a:rPr lang="it-IT" sz="3600" b="1" dirty="0" smtClean="0"/>
              <a:t>Eguaglianza proporzionale</a:t>
            </a:r>
            <a:r>
              <a:rPr lang="it-IT" sz="3600" dirty="0" smtClean="0"/>
              <a:t>: lo stesso agli stessi e perciò il diverso (cose diverse) ai diversi.</a:t>
            </a:r>
          </a:p>
          <a:p>
            <a:endParaRPr lang="it-IT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1443841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Articolo 3</a:t>
            </a:r>
          </a:p>
          <a:p>
            <a:r>
              <a:rPr lang="it-IT" sz="2800" dirty="0" smtClean="0"/>
              <a:t>Tutti i cittadini hanno pari dignità sociale e sono eguali davanti alla legge, senza distinzione di sesso, di razza, di lingua, di religione, di opinioni politiche, di condizioni personali e sociali.</a:t>
            </a:r>
          </a:p>
          <a:p>
            <a:r>
              <a:rPr lang="it-IT" sz="2800" dirty="0" smtClean="0"/>
              <a:t>E` compito della Repubblica rimuovere gli ostacoli di ordine economico e sociale, che, limitando di fatto la libertà e l'eguaglianza dei cittadini, impediscono il pieno sviluppo della persona umana e l'effettiva partecipazione di tutti i lavoratori all'organizzazione politica, economica e sociale del Paese.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85720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Eguaglianza </a:t>
            </a:r>
            <a:r>
              <a:rPr lang="it-IT" sz="3600" b="1" dirty="0" smtClean="0">
                <a:solidFill>
                  <a:srgbClr val="003366"/>
                </a:solidFill>
              </a:rPr>
              <a:t>FORMALE</a:t>
            </a:r>
            <a:r>
              <a:rPr lang="it-IT" sz="3600" dirty="0" smtClean="0"/>
              <a:t> / </a:t>
            </a:r>
            <a:r>
              <a:rPr lang="it-IT" sz="3600" b="1" dirty="0" smtClean="0">
                <a:solidFill>
                  <a:srgbClr val="FF0000"/>
                </a:solidFill>
              </a:rPr>
              <a:t>SOSTANZIALE</a:t>
            </a:r>
          </a:p>
          <a:p>
            <a:endParaRPr lang="it-IT" sz="3600" dirty="0" smtClean="0"/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454" y="0"/>
            <a:ext cx="1592545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928670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i="1" dirty="0" err="1" smtClean="0"/>
              <a:t>Esempio…</a:t>
            </a:r>
            <a:endParaRPr lang="it-IT" sz="3600" i="1" dirty="0" smtClean="0"/>
          </a:p>
          <a:p>
            <a:endParaRPr lang="it-IT" sz="3600" dirty="0" smtClean="0"/>
          </a:p>
          <a:p>
            <a:pPr algn="just"/>
            <a:r>
              <a:rPr lang="it-IT" sz="3600" dirty="0" smtClean="0"/>
              <a:t>Eguali leggi sono leggi identiche per tutti; ma l’uguaglianza fiscale, per esempio, è proporzionale alla ricchezza dei cittadini: tasse eguali per eguali, ma diseguali per diseguali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404813"/>
            <a:ext cx="7453312" cy="6048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it-IT" sz="2800" b="1" u="sng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it-IT" sz="2800" b="1" u="sng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Verdana" pitchFamily="34" charset="0"/>
              </a:rPr>
              <a:t>SUFFRAGIO UNIVERSALE</a:t>
            </a:r>
            <a:endParaRPr lang="it-IT" sz="28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it-IT" sz="2800" dirty="0" smtClean="0">
                <a:latin typeface="Verdana" pitchFamily="34" charset="0"/>
              </a:rPr>
              <a:t>   diritto di voto a tutti i cittadini</a:t>
            </a:r>
          </a:p>
          <a:p>
            <a:pPr>
              <a:lnSpc>
                <a:spcPct val="90000"/>
              </a:lnSpc>
              <a:buNone/>
            </a:pPr>
            <a:endParaRPr lang="it-IT" sz="2800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it-IT" sz="2800" b="1" u="sng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Verdana" pitchFamily="34" charset="0"/>
              </a:rPr>
              <a:t>ELEZIONI</a:t>
            </a:r>
            <a:r>
              <a:rPr lang="it-IT" sz="2800" b="1" u="sng" dirty="0" smtClean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it-IT" sz="2800" dirty="0" smtClean="0">
                <a:latin typeface="Verdana" pitchFamily="34" charset="0"/>
              </a:rPr>
              <a:t>libere, competitive,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it-IT" sz="2800" dirty="0" smtClean="0">
                <a:latin typeface="Verdana" pitchFamily="34" charset="0"/>
              </a:rPr>
              <a:t>ricorrenti e corrette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92150"/>
            <a:ext cx="8640763" cy="5832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b="1" u="sng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Verdana" pitchFamily="34" charset="0"/>
              </a:rPr>
              <a:t>PLURALISMO</a:t>
            </a:r>
            <a:r>
              <a:rPr lang="it-IT" sz="2800" b="1" u="sng" dirty="0" smtClean="0">
                <a:latin typeface="Verdana" pitchFamily="34" charset="0"/>
              </a:rPr>
              <a:t> </a:t>
            </a:r>
          </a:p>
          <a:p>
            <a:pPr marL="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Verdana" pitchFamily="34" charset="0"/>
              </a:rPr>
              <a:t>   Devono esistere </a:t>
            </a:r>
            <a:r>
              <a:rPr lang="it-IT" sz="2800" b="1" dirty="0" smtClean="0">
                <a:latin typeface="Verdana" pitchFamily="34" charset="0"/>
              </a:rPr>
              <a:t>tanti partiti politici</a:t>
            </a:r>
            <a:r>
              <a:rPr lang="it-IT" sz="2800" dirty="0" smtClean="0">
                <a:latin typeface="Verdana" pitchFamily="34" charset="0"/>
              </a:rPr>
              <a:t>, associazioni, giornali, Tv, movimenti che esprimono le loro opinioni e si confrontano liberamente</a:t>
            </a:r>
          </a:p>
          <a:p>
            <a:pPr>
              <a:lnSpc>
                <a:spcPct val="90000"/>
              </a:lnSpc>
              <a:buNone/>
            </a:pPr>
            <a:endParaRPr lang="it-IT" sz="2800" b="1" u="sng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400" dirty="0" smtClean="0">
              <a:latin typeface="Verdana" pitchFamily="34" charset="0"/>
            </a:endParaRPr>
          </a:p>
        </p:txBody>
      </p:sp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19424"/>
            <a:ext cx="5715000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00042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Il pluralismo trova le sue origini nella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TOLLERANZA</a:t>
            </a:r>
            <a:r>
              <a:rPr lang="it-IT" sz="3200" dirty="0" smtClean="0"/>
              <a:t>, che si fonda su tre criteri. </a:t>
            </a:r>
          </a:p>
          <a:p>
            <a:r>
              <a:rPr lang="it-IT" sz="3200" u="sng" dirty="0" smtClean="0"/>
              <a:t>Primo</a:t>
            </a:r>
            <a:r>
              <a:rPr lang="it-IT" sz="3200" dirty="0" smtClean="0"/>
              <a:t>: </a:t>
            </a:r>
            <a:r>
              <a:rPr lang="it-IT" sz="3200" b="1" dirty="0" smtClean="0"/>
              <a:t>rifiuto di ogni dogma </a:t>
            </a:r>
            <a:r>
              <a:rPr lang="it-IT" sz="3200" dirty="0" smtClean="0"/>
              <a:t>e di ogni verità unica. </a:t>
            </a:r>
            <a:r>
              <a:rPr lang="it-IT" sz="3200" dirty="0" smtClean="0"/>
              <a:t>D</a:t>
            </a:r>
            <a:r>
              <a:rPr lang="it-IT" sz="3200" dirty="0" smtClean="0"/>
              <a:t>evo </a:t>
            </a:r>
            <a:r>
              <a:rPr lang="it-IT" sz="3200" dirty="0" smtClean="0"/>
              <a:t>sempre argomentare, dare ragioni per sostenere quel che sostengo. </a:t>
            </a:r>
          </a:p>
          <a:p>
            <a:r>
              <a:rPr lang="it-IT" sz="3200" u="sng" dirty="0" smtClean="0"/>
              <a:t>Secondo</a:t>
            </a:r>
            <a:r>
              <a:rPr lang="it-IT" sz="3200" dirty="0" smtClean="0"/>
              <a:t>: la tolleranza non comporta e </a:t>
            </a:r>
            <a:r>
              <a:rPr lang="it-IT" sz="3200" b="1" dirty="0" smtClean="0"/>
              <a:t>non deve </a:t>
            </a:r>
            <a:r>
              <a:rPr lang="it-IT" sz="3200" b="1" dirty="0" smtClean="0"/>
              <a:t>comportare</a:t>
            </a:r>
            <a:r>
              <a:rPr lang="it-IT" sz="3200" b="1" dirty="0" smtClean="0"/>
              <a:t> </a:t>
            </a:r>
            <a:r>
              <a:rPr lang="it-IT" sz="3200" b="1" dirty="0" smtClean="0"/>
              <a:t>che un altro mi danneggi</a:t>
            </a:r>
            <a:r>
              <a:rPr lang="it-IT" sz="3200" dirty="0" smtClean="0"/>
              <a:t>. E viceversa, s’intende. </a:t>
            </a:r>
          </a:p>
          <a:p>
            <a:r>
              <a:rPr lang="it-IT" sz="3200" u="sng" dirty="0" smtClean="0"/>
              <a:t>Terzo</a:t>
            </a:r>
            <a:r>
              <a:rPr lang="it-IT" sz="3200" dirty="0" smtClean="0"/>
              <a:t>: il criterio della </a:t>
            </a:r>
            <a:r>
              <a:rPr lang="it-IT" sz="3200" b="1" dirty="0" smtClean="0"/>
              <a:t>reciprocità</a:t>
            </a:r>
            <a:r>
              <a:rPr lang="it-IT" sz="3200" dirty="0" smtClean="0"/>
              <a:t>. Se io concedo a te, tu devi concedere a </a:t>
            </a:r>
            <a:r>
              <a:rPr lang="it-IT" sz="3200" dirty="0" smtClean="0"/>
              <a:t>me. </a:t>
            </a:r>
            <a:r>
              <a:rPr lang="it-IT" sz="3200" dirty="0" smtClean="0"/>
              <a:t>Se non c’è reciprocità, allora il rapporto non è di tolleranza</a:t>
            </a:r>
            <a:endParaRPr lang="it-IT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43213" y="981075"/>
            <a:ext cx="3313112" cy="9144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800" b="1">
                <a:latin typeface="Verdana" charset="0"/>
                <a:ea typeface="ＭＳ Ｐゴシック" charset="0"/>
              </a:rPr>
              <a:t>POPOLO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916238" y="2924175"/>
            <a:ext cx="3455987" cy="2582863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sz="2800" dirty="0">
              <a:latin typeface="Verdana" pitchFamily="34" charset="0"/>
            </a:endParaRPr>
          </a:p>
          <a:p>
            <a:pPr algn="ctr"/>
            <a:r>
              <a:rPr lang="it-IT" altLang="ja-JP" sz="2800" dirty="0" smtClean="0">
                <a:latin typeface="Verdana" pitchFamily="34" charset="0"/>
              </a:rPr>
              <a:t>L</a:t>
            </a:r>
            <a:r>
              <a:rPr lang="it-IT" altLang="ja-JP" sz="2800" dirty="0" smtClean="0">
                <a:latin typeface="Arial" pitchFamily="34" charset="0"/>
              </a:rPr>
              <a:t>’</a:t>
            </a:r>
            <a:r>
              <a:rPr lang="it-IT" altLang="ja-JP" sz="2800" dirty="0" smtClean="0">
                <a:latin typeface="Verdana" pitchFamily="34" charset="0"/>
              </a:rPr>
              <a:t>insieme </a:t>
            </a:r>
            <a:r>
              <a:rPr lang="it-IT" altLang="ja-JP" sz="2800" dirty="0">
                <a:latin typeface="Verdana" pitchFamily="34" charset="0"/>
              </a:rPr>
              <a:t>dei</a:t>
            </a:r>
            <a:r>
              <a:rPr lang="it-IT" altLang="ja-JP" sz="2800" b="1" dirty="0">
                <a:latin typeface="Verdana" pitchFamily="34" charset="0"/>
              </a:rPr>
              <a:t> </a:t>
            </a:r>
          </a:p>
          <a:p>
            <a:pPr algn="ctr"/>
            <a:r>
              <a:rPr lang="it-IT" sz="2800" b="1" dirty="0">
                <a:latin typeface="Verdana" pitchFamily="34" charset="0"/>
              </a:rPr>
              <a:t>cittadini</a:t>
            </a:r>
          </a:p>
          <a:p>
            <a:pPr algn="ctr"/>
            <a:r>
              <a:rPr lang="it-IT" sz="2800" dirty="0">
                <a:latin typeface="Verdana" pitchFamily="34" charset="0"/>
              </a:rPr>
              <a:t>dello Stato</a:t>
            </a:r>
          </a:p>
          <a:p>
            <a:pPr algn="ctr"/>
            <a:endParaRPr lang="it-IT" sz="2800" dirty="0">
              <a:latin typeface="Verdana" pitchFamily="34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4572000" y="19161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14291"/>
            <a:ext cx="8858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Il pluralismo punta su una </a:t>
            </a:r>
            <a:r>
              <a:rPr lang="it-IT" sz="3600" b="1" dirty="0" smtClean="0"/>
              <a:t>DIVERSITÀ CHE PRODUCE INTEGRAZIONE</a:t>
            </a:r>
            <a:r>
              <a:rPr lang="it-IT" sz="3600" dirty="0" smtClean="0"/>
              <a:t>, non disintegrazione.</a:t>
            </a:r>
          </a:p>
          <a:p>
            <a:endParaRPr lang="it-IT" sz="3600" dirty="0" smtClean="0"/>
          </a:p>
          <a:p>
            <a:endParaRPr lang="it-IT" sz="3600" dirty="0" smtClean="0"/>
          </a:p>
          <a:p>
            <a:endParaRPr lang="it-IT" sz="3600" dirty="0" smtClean="0"/>
          </a:p>
          <a:p>
            <a:endParaRPr lang="it-IT" sz="3600" dirty="0" smtClean="0"/>
          </a:p>
          <a:p>
            <a:pPr algn="just"/>
            <a:r>
              <a:rPr lang="it-IT" sz="3600" dirty="0" smtClean="0"/>
              <a:t>Il </a:t>
            </a:r>
            <a:r>
              <a:rPr lang="it-IT" sz="3600" b="1" dirty="0" smtClean="0"/>
              <a:t>multiculturalismo</a:t>
            </a:r>
            <a:r>
              <a:rPr lang="it-IT" sz="3600" dirty="0" smtClean="0"/>
              <a:t> batte la via opposta. Invece di promuovere una «diversità integrata», promuove </a:t>
            </a:r>
            <a:r>
              <a:rPr lang="it-IT" sz="3600" b="1" dirty="0" smtClean="0"/>
              <a:t>l’identità «separata» </a:t>
            </a:r>
            <a:r>
              <a:rPr lang="it-IT" sz="3600" dirty="0" smtClean="0"/>
              <a:t>di ogni gruppo</a:t>
            </a:r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92150"/>
            <a:ext cx="8640763" cy="5832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endParaRPr lang="it-IT" sz="2800" b="1" u="sng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Verdana" pitchFamily="34" charset="0"/>
              </a:rPr>
              <a:t>METODO DEMOCRATICO</a:t>
            </a:r>
            <a:endParaRPr lang="it-IT" sz="28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it-IT" sz="2800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dirty="0" smtClean="0">
                <a:latin typeface="Verdana" pitchFamily="34" charset="0"/>
              </a:rPr>
              <a:t>Le decisioni sono prese a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MAGGIORANZA</a:t>
            </a:r>
            <a:r>
              <a:rPr lang="it-IT" sz="2800" dirty="0" smtClean="0">
                <a:latin typeface="Verdana" pitchFamily="34" charset="0"/>
              </a:rPr>
              <a:t> (</a:t>
            </a:r>
            <a:r>
              <a:rPr lang="it-IT" sz="2800" b="1" dirty="0" smtClean="0">
                <a:latin typeface="Verdana" pitchFamily="34" charset="0"/>
              </a:rPr>
              <a:t>principio maggioritario</a:t>
            </a:r>
            <a:r>
              <a:rPr lang="it-IT" sz="2800" dirty="0" smtClean="0">
                <a:latin typeface="Verdana" pitchFamily="34" charset="0"/>
              </a:rPr>
              <a:t>) ma la minoranza deve essere libera di criticare (</a:t>
            </a:r>
            <a:r>
              <a:rPr lang="it-IT" sz="2800" b="1" dirty="0" smtClean="0">
                <a:latin typeface="Verdana" pitchFamily="34" charset="0"/>
              </a:rPr>
              <a:t>opposizione</a:t>
            </a:r>
            <a:r>
              <a:rPr lang="it-IT" sz="2800" dirty="0" smtClean="0">
                <a:latin typeface="Verdana" pitchFamily="34" charset="0"/>
              </a:rPr>
              <a:t>) e deve avere la possibilità di diventare a sua volta maggioranza (principio dell</a:t>
            </a:r>
            <a:r>
              <a:rPr lang="it-IT" altLang="en-US" sz="2800" dirty="0" smtClean="0">
                <a:latin typeface="Verdana" pitchFamily="34" charset="0"/>
              </a:rPr>
              <a:t>’</a:t>
            </a:r>
            <a:r>
              <a:rPr lang="it-IT" altLang="ja-JP" sz="2800" b="1" dirty="0" smtClean="0">
                <a:latin typeface="Verdana" pitchFamily="34" charset="0"/>
              </a:rPr>
              <a:t>alternanza</a:t>
            </a:r>
            <a:r>
              <a:rPr lang="it-IT" altLang="ja-JP" sz="2800" dirty="0" smtClean="0">
                <a:latin typeface="Verdana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400" dirty="0" smtClean="0">
              <a:latin typeface="Verdana" pitchFamily="34" charset="0"/>
            </a:endParaRP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22225" b="15546"/>
          <a:stretch>
            <a:fillRect/>
          </a:stretch>
        </p:blipFill>
        <p:spPr bwMode="auto">
          <a:xfrm>
            <a:off x="2500298" y="4286256"/>
            <a:ext cx="428624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92150"/>
            <a:ext cx="8640763" cy="5832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endParaRPr lang="it-IT" sz="2800" b="1" u="sng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it-IT" sz="2800" b="1" u="sng" dirty="0" smtClean="0">
                <a:solidFill>
                  <a:srgbClr val="FF0000"/>
                </a:solidFill>
                <a:latin typeface="Verdana" pitchFamily="34" charset="0"/>
              </a:rPr>
              <a:t>LIMITI AL POTERE</a:t>
            </a:r>
            <a:endParaRPr lang="it-IT" sz="2800" dirty="0" smtClean="0">
              <a:solidFill>
                <a:srgbClr val="FF00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800" dirty="0" smtClean="0">
                <a:latin typeface="Verdana" pitchFamily="34" charset="0"/>
              </a:rPr>
              <a:t>   </a:t>
            </a:r>
          </a:p>
          <a:p>
            <a:pPr algn="ctr">
              <a:lnSpc>
                <a:spcPct val="90000"/>
              </a:lnSpc>
              <a:buNone/>
            </a:pPr>
            <a:r>
              <a:rPr lang="it-IT" sz="2800" dirty="0" smtClean="0">
                <a:latin typeface="Verdana" pitchFamily="34" charset="0"/>
              </a:rPr>
              <a:t>I poteri dello Stato devono essere </a:t>
            </a:r>
            <a:r>
              <a:rPr lang="it-IT" sz="2800" b="1" dirty="0" smtClean="0">
                <a:latin typeface="Verdana" pitchFamily="34" charset="0"/>
              </a:rPr>
              <a:t>DIVISI</a:t>
            </a:r>
            <a:r>
              <a:rPr lang="it-IT" sz="2800" dirty="0" smtClean="0">
                <a:latin typeface="Verdana" pitchFamily="34" charset="0"/>
              </a:rPr>
              <a:t> (</a:t>
            </a:r>
            <a:r>
              <a:rPr lang="it-IT" sz="2800" dirty="0" err="1" smtClean="0">
                <a:latin typeface="Verdana" pitchFamily="34" charset="0"/>
              </a:rPr>
              <a:t>Montesquieu</a:t>
            </a:r>
            <a:r>
              <a:rPr lang="it-IT" sz="2800" dirty="0" smtClean="0">
                <a:latin typeface="Verdana" pitchFamily="34" charset="0"/>
              </a:rPr>
              <a:t>, </a:t>
            </a:r>
            <a:r>
              <a:rPr lang="it-IT" sz="2800" dirty="0" err="1" smtClean="0">
                <a:latin typeface="Verdana" pitchFamily="34" charset="0"/>
              </a:rPr>
              <a:t>Locke…</a:t>
            </a:r>
            <a:r>
              <a:rPr lang="it-IT" sz="2800" dirty="0" smtClean="0">
                <a:latin typeface="Verdana" pitchFamily="34" charset="0"/>
              </a:rPr>
              <a:t>)</a:t>
            </a:r>
            <a:endParaRPr lang="it-IT" altLang="ja-JP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3"/>
          <p:cNvCxnSpPr>
            <a:cxnSpLocks noChangeShapeType="1"/>
            <a:stCxn id="5" idx="1"/>
            <a:endCxn id="4" idx="0"/>
          </p:cNvCxnSpPr>
          <p:nvPr/>
        </p:nvCxnSpPr>
        <p:spPr bwMode="auto">
          <a:xfrm rot="10800000" flipV="1">
            <a:off x="1731972" y="2286000"/>
            <a:ext cx="628650" cy="1143000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" name="AutoShape 4"/>
          <p:cNvCxnSpPr>
            <a:cxnSpLocks noChangeShapeType="1"/>
            <a:stCxn id="5" idx="3"/>
            <a:endCxn id="6" idx="0"/>
          </p:cNvCxnSpPr>
          <p:nvPr/>
        </p:nvCxnSpPr>
        <p:spPr bwMode="auto">
          <a:xfrm>
            <a:off x="6564322" y="2286000"/>
            <a:ext cx="736600" cy="1143000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55622" y="3429000"/>
            <a:ext cx="2552700" cy="965200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3200">
                <a:solidFill>
                  <a:srgbClr val="181512"/>
                </a:solidFill>
              </a:rPr>
              <a:t>Legislativo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360622" y="1943100"/>
            <a:ext cx="4203700" cy="685800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3200"/>
              <a:t>I poteri dello Stato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929322" y="3429000"/>
            <a:ext cx="2743200" cy="914400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3200">
                <a:solidFill>
                  <a:srgbClr val="181512"/>
                </a:solidFill>
              </a:rPr>
              <a:t>Giudiziario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554422" y="3429000"/>
            <a:ext cx="1828800" cy="965200"/>
          </a:xfrm>
          <a:prstGeom prst="roundRect">
            <a:avLst>
              <a:gd name="adj" fmla="val 4764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3200">
                <a:solidFill>
                  <a:srgbClr val="181512"/>
                </a:solidFill>
              </a:rPr>
              <a:t>Esecutivo</a:t>
            </a:r>
          </a:p>
        </p:txBody>
      </p:sp>
      <p:cxnSp>
        <p:nvCxnSpPr>
          <p:cNvPr id="8" name="AutoShape 14"/>
          <p:cNvCxnSpPr>
            <a:cxnSpLocks noChangeShapeType="1"/>
          </p:cNvCxnSpPr>
          <p:nvPr/>
        </p:nvCxnSpPr>
        <p:spPr bwMode="auto">
          <a:xfrm rot="5400000">
            <a:off x="4027497" y="2965450"/>
            <a:ext cx="67310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Ricordate che il potere è una </a:t>
            </a:r>
            <a:r>
              <a:rPr lang="it-IT" b="1" dirty="0" smtClean="0"/>
              <a:t>RELAZIONE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Democrazia = il popolo ha il </a:t>
            </a:r>
            <a:r>
              <a:rPr lang="it-IT" dirty="0" err="1" smtClean="0"/>
              <a:t>potere…</a:t>
            </a:r>
            <a:r>
              <a:rPr lang="it-IT" dirty="0" smtClean="0"/>
              <a:t> </a:t>
            </a:r>
            <a:r>
              <a:rPr lang="it-IT" i="1" dirty="0" smtClean="0"/>
              <a:t>su chi?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Sul popolo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Prima: </a:t>
            </a:r>
            <a:r>
              <a:rPr lang="it-IT" sz="4000" i="1" u="sng" dirty="0" smtClean="0"/>
              <a:t>movimento ascendente</a:t>
            </a:r>
            <a:r>
              <a:rPr lang="it-IT" sz="4000" dirty="0" smtClean="0"/>
              <a:t> di trasmissione di potere del popolo verso il vertice di un sistema democratico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Poi: </a:t>
            </a:r>
            <a:r>
              <a:rPr lang="it-IT" sz="4000" i="1" u="sng" dirty="0" smtClean="0"/>
              <a:t>movimento discendente </a:t>
            </a:r>
            <a:r>
              <a:rPr lang="it-IT" sz="4000" dirty="0" smtClean="0"/>
              <a:t>del potere del governo sul popolo. </a:t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>Così il popolo è insieme, in un primo momento, </a:t>
            </a:r>
            <a:r>
              <a:rPr lang="it-IT" sz="4000" b="1" dirty="0" smtClean="0"/>
              <a:t>governante</a:t>
            </a:r>
            <a:r>
              <a:rPr lang="it-IT" sz="4000" dirty="0" smtClean="0"/>
              <a:t> e, in un secondo, </a:t>
            </a:r>
            <a:r>
              <a:rPr lang="it-IT" sz="4000" b="1" dirty="0" smtClean="0"/>
              <a:t>governato</a:t>
            </a:r>
            <a:r>
              <a:rPr lang="it-IT" sz="4000" dirty="0" smtClean="0"/>
              <a:t>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POPOLO = </a:t>
            </a:r>
            <a:r>
              <a:rPr lang="it-IT" sz="4000" b="1" dirty="0" smtClean="0"/>
              <a:t>GOVERNANTE</a:t>
            </a:r>
            <a:br>
              <a:rPr lang="it-IT" sz="4000" b="1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>
                <a:solidFill>
                  <a:srgbClr val="FF0000"/>
                </a:solidFill>
              </a:rPr>
              <a:t>ELEZIONI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>libere elezioni, libere opinioni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3857628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dirty="0" smtClean="0"/>
              <a:t>L’obiezione di sempre contro la democrazia: </a:t>
            </a:r>
            <a:r>
              <a:rPr lang="it-IT" sz="4000" b="1" dirty="0" smtClean="0"/>
              <a:t>il popolo «non sa»</a:t>
            </a:r>
            <a:r>
              <a:rPr lang="it-IT" sz="4000" dirty="0" smtClean="0"/>
              <a:t>.</a:t>
            </a:r>
            <a:br>
              <a:rPr lang="it-IT" sz="4000" dirty="0" smtClean="0"/>
            </a:b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200" i="1" dirty="0" smtClean="0"/>
              <a:t>vedi </a:t>
            </a:r>
            <a:r>
              <a:rPr lang="it-IT" sz="2200" i="1" dirty="0" err="1" smtClean="0"/>
              <a:t>Platone…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La democrazia elettorale non decide le questioni, ma </a:t>
            </a:r>
            <a:r>
              <a:rPr lang="it-IT" sz="4000" b="1" dirty="0" smtClean="0"/>
              <a:t>decide chi deciderà le questioni</a:t>
            </a:r>
            <a:r>
              <a:rPr lang="it-IT" sz="4000" dirty="0" smtClean="0"/>
              <a:t>. Le decisioni passano dal </a:t>
            </a:r>
            <a:r>
              <a:rPr lang="it-IT" sz="4000" i="1" dirty="0" err="1" smtClean="0"/>
              <a:t>demos</a:t>
            </a:r>
            <a:r>
              <a:rPr lang="it-IT" sz="4000" dirty="0" smtClean="0"/>
              <a:t> ai suoi rappresentanti.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La democrazia </a:t>
            </a:r>
            <a:r>
              <a:rPr lang="it-IT" sz="4000" dirty="0" smtClean="0"/>
              <a:t>chiede, </a:t>
            </a:r>
            <a:r>
              <a:rPr lang="it-IT" sz="4000" dirty="0" smtClean="0"/>
              <a:t>ma non </a:t>
            </a:r>
            <a:r>
              <a:rPr lang="it-IT" sz="4000" dirty="0" smtClean="0"/>
              <a:t>esige, </a:t>
            </a:r>
            <a:r>
              <a:rPr lang="it-IT" sz="4000" dirty="0" smtClean="0"/>
              <a:t>la partecipazione.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«</a:t>
            </a:r>
            <a:r>
              <a:rPr lang="it-IT" sz="4000" b="1" dirty="0" smtClean="0">
                <a:solidFill>
                  <a:srgbClr val="FF0000"/>
                </a:solidFill>
              </a:rPr>
              <a:t>PARTECIPAZIONE</a:t>
            </a:r>
            <a:r>
              <a:rPr lang="it-IT" sz="4000" dirty="0" smtClean="0"/>
              <a:t>» è prendere parte </a:t>
            </a:r>
            <a:r>
              <a:rPr lang="it-IT" sz="4000" b="1" dirty="0" smtClean="0"/>
              <a:t>attivamente</a:t>
            </a:r>
            <a:r>
              <a:rPr lang="it-IT" sz="4000" dirty="0" smtClean="0"/>
              <a:t> e </a:t>
            </a:r>
            <a:r>
              <a:rPr lang="it-IT" sz="4000" b="1" dirty="0" smtClean="0"/>
              <a:t>volontariamente</a:t>
            </a:r>
            <a:r>
              <a:rPr lang="it-IT" sz="4000" dirty="0" smtClean="0"/>
              <a:t> di persona.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34588"/>
            <a:ext cx="4500562" cy="222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87675" y="765175"/>
            <a:ext cx="3889375" cy="9144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800" b="1">
                <a:latin typeface="Verdana" charset="0"/>
                <a:ea typeface="ＭＳ Ｐゴシック" charset="0"/>
              </a:rPr>
              <a:t>POPOLAZIONE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276600" y="2420938"/>
            <a:ext cx="3240088" cy="2232025"/>
          </a:xfrm>
          <a:prstGeom prst="ellipse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800">
                <a:latin typeface="Verdana" charset="0"/>
                <a:ea typeface="ＭＳ Ｐゴシック" charset="0"/>
              </a:rPr>
              <a:t>tutti coloro </a:t>
            </a:r>
          </a:p>
          <a:p>
            <a:pPr algn="ctr">
              <a:defRPr/>
            </a:pPr>
            <a:r>
              <a:rPr lang="it-IT" sz="2800">
                <a:latin typeface="Verdana" charset="0"/>
                <a:ea typeface="ＭＳ Ｐゴシック" charset="0"/>
              </a:rPr>
              <a:t>che</a:t>
            </a:r>
          </a:p>
          <a:p>
            <a:pPr algn="ctr">
              <a:defRPr/>
            </a:pPr>
            <a:r>
              <a:rPr lang="it-IT" sz="2800" b="1">
                <a:latin typeface="Verdana" charset="0"/>
                <a:ea typeface="ＭＳ Ｐゴシック" charset="0"/>
              </a:rPr>
              <a:t>risiedono </a:t>
            </a:r>
          </a:p>
          <a:p>
            <a:pPr algn="ctr">
              <a:defRPr/>
            </a:pPr>
            <a:r>
              <a:rPr lang="it-IT" sz="2800">
                <a:latin typeface="Verdana" charset="0"/>
                <a:ea typeface="ＭＳ Ｐゴシック" charset="0"/>
              </a:rPr>
              <a:t>nello Stato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68313" y="5516563"/>
            <a:ext cx="2447925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800">
                <a:latin typeface="Verdana" charset="0"/>
                <a:ea typeface="ＭＳ Ｐゴシック" charset="0"/>
              </a:rPr>
              <a:t>cittadini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851275" y="5589588"/>
            <a:ext cx="2087563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800">
                <a:latin typeface="Verdana" charset="0"/>
                <a:ea typeface="ＭＳ Ｐゴシック" charset="0"/>
              </a:rPr>
              <a:t>stranieri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443663" y="5516563"/>
            <a:ext cx="2376487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800">
                <a:latin typeface="Verdana" charset="0"/>
                <a:ea typeface="ＭＳ Ｐゴシック" charset="0"/>
              </a:rPr>
              <a:t>apolidi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2268538" y="4365625"/>
            <a:ext cx="1439862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787900" y="46529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6084888" y="4365625"/>
            <a:ext cx="12239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859338" y="17002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5718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Le maggioranze elettorali eleggono i loro </a:t>
            </a:r>
            <a:r>
              <a:rPr lang="it-IT" sz="4000" b="1" dirty="0" smtClean="0"/>
              <a:t>CANDIDATI</a:t>
            </a:r>
            <a:r>
              <a:rPr lang="it-IT" sz="4000" dirty="0" smtClean="0"/>
              <a:t>.</a:t>
            </a:r>
            <a:br>
              <a:rPr lang="it-IT" sz="4000" dirty="0" smtClean="0"/>
            </a:br>
            <a:r>
              <a:rPr lang="it-IT" sz="4000" dirty="0" smtClean="0"/>
              <a:t> </a:t>
            </a:r>
            <a:br>
              <a:rPr lang="it-IT" sz="4000" dirty="0" smtClean="0"/>
            </a:br>
            <a:r>
              <a:rPr lang="it-IT" sz="4000" dirty="0" smtClean="0"/>
              <a:t>Gli eletti eleggono a loro volta un </a:t>
            </a:r>
            <a:r>
              <a:rPr lang="it-IT" sz="4000" b="1" dirty="0" smtClean="0"/>
              <a:t>GOVERNO</a:t>
            </a:r>
            <a:r>
              <a:rPr lang="it-IT" sz="4000" dirty="0" smtClean="0"/>
              <a:t> che è, di nuovo, un piccolo numero rispetto al Parlamento che lo vota.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1"/>
          </a:xfrm>
        </p:spPr>
        <p:txBody>
          <a:bodyPr/>
          <a:lstStyle/>
          <a:p>
            <a:r>
              <a:rPr lang="it-IT" altLang="it-IT" dirty="0" smtClean="0"/>
              <a:t>CRISI DELLA DEMOCRAZIA?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9B707E9-668D-4D86-BCA8-E23D2FE9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600" dirty="0" smtClean="0">
                <a:solidFill>
                  <a:schemeClr val="accent2">
                    <a:lumMod val="75000"/>
                  </a:schemeClr>
                </a:solidFill>
              </a:rPr>
              <a:t>Costante </a:t>
            </a:r>
            <a:r>
              <a:rPr lang="it-IT" sz="2600" dirty="0">
                <a:solidFill>
                  <a:schemeClr val="accent2">
                    <a:lumMod val="75000"/>
                  </a:schemeClr>
                </a:solidFill>
              </a:rPr>
              <a:t>calo della partecipazione al voto e di conseguenza governo delle </a:t>
            </a:r>
            <a:r>
              <a:rPr lang="it-IT" sz="2600" dirty="0" smtClean="0">
                <a:solidFill>
                  <a:schemeClr val="accent2">
                    <a:lumMod val="75000"/>
                  </a:schemeClr>
                </a:solidFill>
              </a:rPr>
              <a:t>minoranze</a:t>
            </a:r>
            <a:endParaRPr lang="it-IT" sz="2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600" dirty="0"/>
              <a:t>Diffidenza dei cittadini nei confronti dei partiti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schemeClr val="accent2">
                    <a:lumMod val="75000"/>
                  </a:schemeClr>
                </a:solidFill>
              </a:rPr>
              <a:t>Attenuazione delle differenze ideologiche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600" dirty="0"/>
              <a:t>Spoliticizzazione dei partiti (non più cittadini ma ‘consumatori/telespettatori’)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600" dirty="0" smtClean="0">
                <a:solidFill>
                  <a:schemeClr val="accent2">
                    <a:lumMod val="75000"/>
                  </a:schemeClr>
                </a:solidFill>
              </a:rPr>
              <a:t>Coincidenza </a:t>
            </a:r>
            <a:r>
              <a:rPr lang="it-IT" sz="2600" dirty="0">
                <a:solidFill>
                  <a:schemeClr val="accent2">
                    <a:lumMod val="75000"/>
                  </a:schemeClr>
                </a:solidFill>
              </a:rPr>
              <a:t>tra potere politico e mediatico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600" dirty="0"/>
              <a:t>Personalizzazione della politica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71604" y="2071678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 smtClean="0"/>
              <a:t>È MEGLIO LA DEMOCRAZIA?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278" y="0"/>
            <a:ext cx="3306722" cy="407194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2071678"/>
            <a:ext cx="8501122" cy="452431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it-IT" sz="3600" i="1" dirty="0" smtClean="0"/>
              <a:t>Sartori</a:t>
            </a:r>
            <a:r>
              <a:rPr lang="it-IT" sz="3600" dirty="0" smtClean="0"/>
              <a:t>: “[…] dobbiamo distinguere tra la macchina e i macchinisti. I macchinisti sono i cittadini, e non sono un granché. Però la macchina è buona. Anzi, di per sé è la migliore macchina che sia mai stata inventata per consentire all’uomo di essere libero e di non essere sottoposto alla volontà arbitraria e tirannica di altri uomini.”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3213" y="981075"/>
            <a:ext cx="3313112" cy="9144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800" b="1" dirty="0" smtClean="0">
                <a:latin typeface="Verdana" charset="0"/>
                <a:ea typeface="ＭＳ Ｐゴシック" charset="0"/>
              </a:rPr>
              <a:t>TERRITORIO</a:t>
            </a:r>
            <a:endParaRPr lang="it-IT" sz="2800" b="1" dirty="0">
              <a:latin typeface="Verdana" charset="0"/>
              <a:ea typeface="ＭＳ Ｐゴシック" charset="0"/>
            </a:endParaRPr>
          </a:p>
        </p:txBody>
      </p:sp>
      <p:sp>
        <p:nvSpPr>
          <p:cNvPr id="4" name="Line 41"/>
          <p:cNvSpPr>
            <a:spLocks noChangeShapeType="1"/>
          </p:cNvSpPr>
          <p:nvPr/>
        </p:nvSpPr>
        <p:spPr bwMode="auto">
          <a:xfrm>
            <a:off x="4572000" y="19161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85852" y="3000372"/>
            <a:ext cx="642942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Quella </a:t>
            </a:r>
            <a:r>
              <a:rPr lang="it-IT" sz="3200" b="1" dirty="0" smtClean="0"/>
              <a:t>parte di terra </a:t>
            </a:r>
            <a:r>
              <a:rPr lang="it-IT" sz="3200" dirty="0" smtClean="0"/>
              <a:t>(terraferma, acque territoriali, sottosuolo, spazio aereo) delimitata da </a:t>
            </a:r>
            <a:r>
              <a:rPr lang="it-IT" sz="3200" b="1" dirty="0" smtClean="0"/>
              <a:t>confini</a:t>
            </a:r>
            <a:r>
              <a:rPr lang="it-IT" sz="3200" dirty="0" smtClean="0"/>
              <a:t> (naturali e non) sulla quale è stanziato il </a:t>
            </a:r>
            <a:r>
              <a:rPr lang="it-IT" sz="3200" b="1" dirty="0" smtClean="0"/>
              <a:t>popolo</a:t>
            </a:r>
            <a:r>
              <a:rPr lang="it-IT" sz="3200" dirty="0" smtClean="0"/>
              <a:t> e sul quale lo Stato esercita la sua </a:t>
            </a:r>
            <a:r>
              <a:rPr lang="it-IT" sz="3200" b="1" dirty="0" smtClean="0"/>
              <a:t>sovranità</a:t>
            </a:r>
            <a:r>
              <a:rPr lang="it-IT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85720" y="1785926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/>
              <a:t>                  Articolo 1</a:t>
            </a:r>
          </a:p>
          <a:p>
            <a:endParaRPr lang="it-IT" sz="3600" b="1" dirty="0" smtClean="0"/>
          </a:p>
          <a:p>
            <a:endParaRPr lang="it-IT" sz="3600" dirty="0" smtClean="0"/>
          </a:p>
          <a:p>
            <a:pPr algn="just"/>
            <a:r>
              <a:rPr lang="it-IT" sz="3600" dirty="0" smtClean="0"/>
              <a:t>L'Italia è una </a:t>
            </a:r>
            <a:r>
              <a:rPr lang="it-IT" sz="3600" b="1" dirty="0" smtClean="0"/>
              <a:t>Repubblica democratica</a:t>
            </a:r>
            <a:r>
              <a:rPr lang="it-IT" sz="3600" dirty="0" smtClean="0"/>
              <a:t>, fondata sul lavoro.</a:t>
            </a:r>
          </a:p>
          <a:p>
            <a:pPr algn="just"/>
            <a:r>
              <a:rPr lang="it-IT" sz="3600" dirty="0" smtClean="0"/>
              <a:t>La </a:t>
            </a:r>
            <a:r>
              <a:rPr lang="it-IT" sz="3600" b="1" dirty="0" smtClean="0"/>
              <a:t>sovranità appartiene al popolo</a:t>
            </a:r>
            <a:r>
              <a:rPr lang="it-IT" sz="3600" dirty="0" smtClean="0"/>
              <a:t>, che la esercita nelle </a:t>
            </a:r>
            <a:r>
              <a:rPr lang="it-IT" sz="3600" b="1" dirty="0" smtClean="0"/>
              <a:t>forme</a:t>
            </a:r>
            <a:r>
              <a:rPr lang="it-IT" sz="3600" dirty="0" smtClean="0"/>
              <a:t> e nei </a:t>
            </a:r>
            <a:r>
              <a:rPr lang="it-IT" sz="3600" b="1" dirty="0" smtClean="0"/>
              <a:t>limiti</a:t>
            </a:r>
            <a:r>
              <a:rPr lang="it-IT" sz="3600" dirty="0" smtClean="0"/>
              <a:t> della Costituzione.</a:t>
            </a:r>
            <a:endParaRPr lang="it-IT" sz="3600" dirty="0"/>
          </a:p>
        </p:txBody>
      </p:sp>
      <p:pic>
        <p:nvPicPr>
          <p:cNvPr id="399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328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ETIMOLOGIA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dal greco </a:t>
            </a:r>
            <a:r>
              <a:rPr lang="it-IT" b="1" dirty="0" smtClean="0"/>
              <a:t>DEMOKRATIA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err="1" smtClean="0"/>
              <a:t>demos</a:t>
            </a:r>
            <a:r>
              <a:rPr lang="it-IT" dirty="0" smtClean="0"/>
              <a:t>, che vuol dire «</a:t>
            </a:r>
            <a:r>
              <a:rPr lang="it-IT" b="1" dirty="0" smtClean="0"/>
              <a:t>POPOLO</a:t>
            </a:r>
            <a:r>
              <a:rPr lang="it-IT" dirty="0" smtClean="0"/>
              <a:t>»</a:t>
            </a:r>
            <a:br>
              <a:rPr lang="it-IT" dirty="0" smtClean="0"/>
            </a:br>
            <a:r>
              <a:rPr lang="it-IT" dirty="0"/>
              <a:t>+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err="1" smtClean="0"/>
              <a:t>kratos</a:t>
            </a:r>
            <a:r>
              <a:rPr lang="it-IT" dirty="0" smtClean="0"/>
              <a:t>, che vuol dire «</a:t>
            </a:r>
            <a:r>
              <a:rPr lang="it-IT" b="1" dirty="0" smtClean="0"/>
              <a:t>POTERE</a:t>
            </a:r>
            <a:r>
              <a:rPr lang="it-IT" dirty="0" smtClean="0"/>
              <a:t>»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 chi è il </a:t>
            </a:r>
            <a:r>
              <a:rPr lang="it-IT" b="1" dirty="0" smtClean="0">
                <a:solidFill>
                  <a:srgbClr val="FF0000"/>
                </a:solidFill>
              </a:rPr>
              <a:t>POPOLO</a:t>
            </a:r>
            <a:r>
              <a:rPr lang="it-IT" dirty="0" smtClean="0"/>
              <a:t>?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“</a:t>
            </a:r>
            <a:r>
              <a:rPr lang="it-IT" b="1" dirty="0" smtClean="0"/>
              <a:t>TUTTI</a:t>
            </a:r>
            <a:r>
              <a:rPr lang="it-IT" dirty="0" smtClean="0"/>
              <a:t>” </a:t>
            </a:r>
            <a:r>
              <a:rPr lang="it-IT" dirty="0" smtClean="0"/>
              <a:t>o </a:t>
            </a:r>
            <a:r>
              <a:rPr lang="it-IT" dirty="0" smtClean="0"/>
              <a:t>“</a:t>
            </a:r>
            <a:r>
              <a:rPr lang="it-IT" b="1" dirty="0" smtClean="0"/>
              <a:t>I PIÙ</a:t>
            </a:r>
            <a:r>
              <a:rPr lang="it-IT" dirty="0" smtClean="0"/>
              <a:t>”</a:t>
            </a:r>
            <a:br>
              <a:rPr lang="it-IT" dirty="0" smtClean="0"/>
            </a:br>
            <a:r>
              <a:rPr lang="it-IT" dirty="0" smtClean="0"/>
              <a:t>(problema del rapporto tra maggioranza e minoranza)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571736" y="4786322"/>
            <a:ext cx="4572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i="1" dirty="0" smtClean="0"/>
              <a:t>principio maggioritario</a:t>
            </a:r>
            <a:r>
              <a:rPr lang="it-IT" dirty="0" smtClean="0"/>
              <a:t>, in base al quale le decisioni sono prese dalla </a:t>
            </a:r>
            <a:r>
              <a:rPr lang="it-IT" b="1" dirty="0" smtClean="0"/>
              <a:t>maggioranza</a:t>
            </a:r>
            <a:r>
              <a:rPr lang="it-IT" dirty="0" smtClean="0"/>
              <a:t> e la minoranza si conforma a esse; questo è stato contemperato da una serie </a:t>
            </a:r>
            <a:r>
              <a:rPr lang="it-IT" b="1" dirty="0" smtClean="0"/>
              <a:t>di limiti e obblighi</a:t>
            </a:r>
            <a:r>
              <a:rPr lang="it-IT" dirty="0" smtClean="0"/>
              <a:t>, volti a garantire i diritti delle minoranze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7861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DIFFERENZA</a:t>
            </a:r>
            <a:r>
              <a:rPr lang="it-IT" dirty="0" smtClean="0"/>
              <a:t> tra </a:t>
            </a:r>
            <a:br>
              <a:rPr lang="it-IT" dirty="0" smtClean="0"/>
            </a:br>
            <a:r>
              <a:rPr lang="it-IT" dirty="0" smtClean="0"/>
              <a:t>democrazia </a:t>
            </a:r>
            <a:r>
              <a:rPr lang="it-IT" b="1" dirty="0" smtClean="0"/>
              <a:t>ANTICA</a:t>
            </a:r>
            <a:r>
              <a:rPr lang="it-IT" dirty="0" smtClean="0"/>
              <a:t> (</a:t>
            </a:r>
            <a:r>
              <a:rPr lang="it-IT" dirty="0" smtClean="0">
                <a:sym typeface="Wingdings" pitchFamily="2" charset="2"/>
              </a:rPr>
              <a:t> greci)</a:t>
            </a:r>
            <a:r>
              <a:rPr lang="it-IT" dirty="0" smtClean="0"/>
              <a:t> e </a:t>
            </a:r>
            <a:r>
              <a:rPr lang="it-IT" b="1" dirty="0" smtClean="0"/>
              <a:t>MODERNA</a:t>
            </a:r>
            <a:r>
              <a:rPr lang="it-IT" dirty="0" smtClean="0"/>
              <a:t>, </a:t>
            </a:r>
            <a:br>
              <a:rPr lang="it-IT" dirty="0" smtClean="0"/>
            </a:br>
            <a:r>
              <a:rPr lang="it-IT" dirty="0" smtClean="0"/>
              <a:t>tra democrazia “</a:t>
            </a:r>
            <a:r>
              <a:rPr lang="it-IT" b="1" dirty="0" smtClean="0"/>
              <a:t>in piccolo</a:t>
            </a:r>
            <a:r>
              <a:rPr lang="it-IT" dirty="0" smtClean="0"/>
              <a:t>” </a:t>
            </a:r>
            <a:br>
              <a:rPr lang="it-IT" dirty="0" smtClean="0"/>
            </a:br>
            <a:r>
              <a:rPr lang="it-IT" dirty="0" smtClean="0"/>
              <a:t>e “</a:t>
            </a:r>
            <a:r>
              <a:rPr lang="it-IT" b="1" dirty="0" smtClean="0"/>
              <a:t>in grande</a:t>
            </a:r>
            <a:r>
              <a:rPr lang="it-IT" dirty="0" smtClean="0"/>
              <a:t>”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1083</Words>
  <Application>Microsoft Office PowerPoint</Application>
  <PresentationFormat>Presentazione su schermo (4:3)</PresentationFormat>
  <Paragraphs>134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DEMOCRAZIA</vt:lpstr>
      <vt:lpstr>Diapositiva 2</vt:lpstr>
      <vt:lpstr>Diapositiva 3</vt:lpstr>
      <vt:lpstr>Diapositiva 4</vt:lpstr>
      <vt:lpstr>Diapositiva 5</vt:lpstr>
      <vt:lpstr>Diapositiva 6</vt:lpstr>
      <vt:lpstr>ETIMOLOGIA  dal greco DEMOKRATIA   demos, che vuol dire «POPOLO» + kratos, che vuol dire «POTERE»</vt:lpstr>
      <vt:lpstr>Ma chi è il POPOLO?    “TUTTI” o “I PIÙ” (problema del rapporto tra maggioranza e minoranza)  </vt:lpstr>
      <vt:lpstr>DIFFERENZA tra  democrazia ANTICA ( greci) e MODERNA,  tra democrazia “in piccolo”  e “in grande”    </vt:lpstr>
      <vt:lpstr>La prima è un esercizio «diretto» del potere, mentre la seconda è un sistema di «controllo» e di limitazione del potere.  DEMOCRAZIA DIRETTA e DEMOCRAZIA RAPPRESENTATIVA     </vt:lpstr>
      <vt:lpstr>La democrazia diretta si fonda su interazioni «faccia a faccia» tra presenti, tra persone che si influenzano l’una con l’altra e che cambiano opinione ascoltandosi     </vt:lpstr>
      <vt:lpstr>    </vt:lpstr>
      <vt:lpstr>    </vt:lpstr>
      <vt:lpstr>Diapositiva 14</vt:lpstr>
      <vt:lpstr>Anche nella nostra democrazia ci sono forme di democrazia diretta…  REFERENDUM    </vt:lpstr>
      <vt:lpstr>Diapositiva 16</vt:lpstr>
      <vt:lpstr>Diapositiva 17</vt:lpstr>
      <vt:lpstr>INDICATORI DELLA DEMOCRAZIA (procedurale)</vt:lpstr>
      <vt:lpstr>Diapositiva 19</vt:lpstr>
      <vt:lpstr>COSTITUZIONALISMO   Per evitare che i governanti si sottraggano al controllo dei governati…      </vt:lpstr>
      <vt:lpstr>DIRITTI CARDINE  LIBERTA’ EGUAGLIANZA   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Ricordate che il potere è una RELAZIONE  Democrazia = il popolo ha il potere… su chi? Sul popolo    </vt:lpstr>
      <vt:lpstr>Prima: movimento ascendente di trasmissione di potere del popolo verso il vertice di un sistema democratico  Poi: movimento discendente del potere del governo sul popolo.   Così il popolo è insieme, in un primo momento, governante e, in un secondo, governato.     </vt:lpstr>
      <vt:lpstr>POPOLO = GOVERNANTE  ELEZIONI  libere elezioni, libere opinioni    </vt:lpstr>
      <vt:lpstr>L’obiezione di sempre contro la democrazia: il popolo «non sa».    vedi Platone…    </vt:lpstr>
      <vt:lpstr>La democrazia elettorale non decide le questioni, ma decide chi deciderà le questioni. Le decisioni passano dal demos ai suoi rappresentanti.     </vt:lpstr>
      <vt:lpstr>La democrazia chiede, ma non esige, la partecipazione.  «PARTECIPAZIONE» è prendere parte attivamente e volontariamente di persona.     </vt:lpstr>
      <vt:lpstr>Le maggioranze elettorali eleggono i loro CANDIDATI.   Gli eletti eleggono a loro volta un GOVERNO che è, di nuovo, un piccolo numero rispetto al Parlamento che lo vota.     </vt:lpstr>
      <vt:lpstr>CRISI DELLA DEMOCRAZIA?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DEMOCRAZIA</dc:title>
  <dc:creator>simone.dell@libero.it</dc:creator>
  <cp:lastModifiedBy>simone.dell@libero.it</cp:lastModifiedBy>
  <cp:revision>15</cp:revision>
  <dcterms:created xsi:type="dcterms:W3CDTF">2020-12-08T12:18:08Z</dcterms:created>
  <dcterms:modified xsi:type="dcterms:W3CDTF">2022-01-11T19:10:48Z</dcterms:modified>
</cp:coreProperties>
</file>